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9E72D-661A-4669-8645-43C1CF32EFB4}" type="datetimeFigureOut">
              <a:rPr lang="cs-CZ" smtClean="0"/>
              <a:pPr/>
              <a:t>12.01.2021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A23173-6594-461C-8AD5-1D1EB182F8D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605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4684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241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120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5524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829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964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385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12.01.2021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12.01.2021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12.01.2021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12.01.2021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12.01.2021</a:t>
            </a:fld>
            <a:endParaRPr lang="cs-CZ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12.01.2021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12.01.2021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12.01.2021</a:t>
            </a:fld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12.01.2021</a:t>
            </a:fld>
            <a:endParaRPr lang="cs-CZ" dirty="0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12.01.2021</a:t>
            </a:fld>
            <a:endParaRPr lang="cs-CZ" dirty="0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12.01.2021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147A11C-E801-4B5D-9687-63EA92BC7A99}" type="datetimeFigureOut">
              <a:rPr lang="cs-CZ" smtClean="0"/>
              <a:pPr/>
              <a:t>12.01.2021</a:t>
            </a:fld>
            <a:endParaRPr lang="cs-CZ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2D30E17C-8EC2-451F-8BCB-90FF44915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924128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latin typeface="Calibri" panose="020F0502020204030204" pitchFamily="34" charset="0"/>
                <a:cs typeface="Calibri" panose="020F0502020204030204" pitchFamily="34" charset="0"/>
              </a:rPr>
              <a:t>Věty podle postoje mluvčího</a:t>
            </a:r>
          </a:p>
        </p:txBody>
      </p:sp>
    </p:spTree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C0845B3C-1B0C-4C58-8C87-B01982FB4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1520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Věta dvojčlenná</a:t>
            </a:r>
          </a:p>
        </p:txBody>
      </p:sp>
      <p:sp>
        <p:nvSpPr>
          <p:cNvPr id="14" name="Zástupný symbol pro obsah 13">
            <a:extLst>
              <a:ext uri="{FF2B5EF4-FFF2-40B4-BE49-F238E27FC236}">
                <a16:creationId xmlns:a16="http://schemas.microsoft.com/office/drawing/2014/main" id="{602B4883-17F5-4A6E-9FAB-6BF75CE84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obsahuje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podmět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přísudek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podmět může být </a:t>
            </a:r>
            <a:r>
              <a:rPr lang="cs-CZ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nevyjádřený</a:t>
            </a: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Děti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četly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zajímavou knížku.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Bolí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mě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zub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Půjdeme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na procházku.(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53242051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C0845B3C-1B0C-4C58-8C87-B01982FB4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1520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Věta jednočlenná</a:t>
            </a:r>
          </a:p>
        </p:txBody>
      </p:sp>
      <p:sp>
        <p:nvSpPr>
          <p:cNvPr id="14" name="Zástupný symbol pro obsah 13">
            <a:extLst>
              <a:ext uri="{FF2B5EF4-FFF2-40B4-BE49-F238E27FC236}">
                <a16:creationId xmlns:a16="http://schemas.microsoft.com/office/drawing/2014/main" id="{602B4883-17F5-4A6E-9FAB-6BF75CE84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84784"/>
            <a:ext cx="8812088" cy="4968552"/>
          </a:xfrm>
        </p:spPr>
        <p:txBody>
          <a:bodyPr>
            <a:normAutofit lnSpcReduction="10000"/>
          </a:bodyPr>
          <a:lstStyle/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obsahuje pouze </a:t>
            </a:r>
            <a:r>
              <a:rPr lang="cs-CZ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přísudek 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(slovesný tvar je ve 3. os. č. j.)</a:t>
            </a:r>
            <a:endParaRPr lang="cs-CZ" sz="28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neobsahuje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podmět</a:t>
            </a:r>
            <a:endParaRPr lang="cs-CZ" sz="28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podmět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nelze doplnit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věta jednočlenná vyjadřuje:</a:t>
            </a: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přírodní jevy:        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Zablýsklo se. Prší. Sněží.</a:t>
            </a: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tělesné stavy:       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Bolí mě v zádech. Škrábe ho v krku.</a:t>
            </a: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duševní stavy:      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Je mi smutno. Stýská se jí.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smyslové vjemy:  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Hoří v kamnech. Zvoní.</a:t>
            </a:r>
          </a:p>
          <a:p>
            <a:pPr marL="0" indent="0">
              <a:buNone/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03413084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C0845B3C-1B0C-4C58-8C87-B01982FB4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1520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Větný ekvivalent</a:t>
            </a:r>
          </a:p>
        </p:txBody>
      </p:sp>
      <p:sp>
        <p:nvSpPr>
          <p:cNvPr id="14" name="Zástupný symbol pro obsah 13">
            <a:extLst>
              <a:ext uri="{FF2B5EF4-FFF2-40B4-BE49-F238E27FC236}">
                <a16:creationId xmlns:a16="http://schemas.microsoft.com/office/drawing/2014/main" id="{602B4883-17F5-4A6E-9FAB-6BF75CE84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6792"/>
            <a:ext cx="8561512" cy="4896544"/>
          </a:xfrm>
        </p:spPr>
        <p:txBody>
          <a:bodyPr>
            <a:normAutofit fontScale="85000" lnSpcReduction="20000"/>
          </a:bodyPr>
          <a:lstStyle/>
          <a:p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neobsahuje </a:t>
            </a:r>
            <a:r>
              <a:rPr lang="cs-CZ" sz="33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určitý slovesný tvar</a:t>
            </a:r>
          </a:p>
          <a:p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základem je:</a:t>
            </a:r>
          </a:p>
          <a:p>
            <a:pPr marL="0" indent="0">
              <a:buNone/>
            </a:pPr>
            <a:endParaRPr lang="cs-CZ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podstatné jméno:</a:t>
            </a:r>
            <a:r>
              <a:rPr lang="cs-CZ" sz="33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   </a:t>
            </a:r>
            <a:r>
              <a:rPr lang="cs-CZ" sz="3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Základní škola. Milá této! </a:t>
            </a: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přídavné jméno:	   </a:t>
            </a:r>
            <a:r>
              <a:rPr lang="cs-CZ" sz="3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Hezké! Skvělé!</a:t>
            </a:r>
            <a:endParaRPr lang="cs-CZ" sz="3300" b="1" dirty="0">
              <a:solidFill>
                <a:srgbClr val="FF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infinitiv:		   </a:t>
            </a:r>
            <a:r>
              <a:rPr lang="cs-CZ" sz="3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Nevstupovat! Stát!</a:t>
            </a:r>
          </a:p>
          <a:p>
            <a:pPr marL="0" indent="0">
              <a:buNone/>
            </a:pP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příslovce:		   </a:t>
            </a:r>
            <a:r>
              <a:rPr lang="cs-CZ" sz="3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Vpřed! Správně.</a:t>
            </a:r>
            <a:endParaRPr lang="cs-CZ" sz="3300" b="1" dirty="0">
              <a:solidFill>
                <a:srgbClr val="FF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citoslovce		   </a:t>
            </a:r>
            <a:r>
              <a:rPr lang="cs-CZ" sz="3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Jé! Hurá! Au!</a:t>
            </a:r>
            <a:endParaRPr lang="cs-CZ" sz="3300" b="1" dirty="0">
              <a:solidFill>
                <a:srgbClr val="FF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částice:		   </a:t>
            </a:r>
            <a:r>
              <a:rPr lang="cs-CZ" sz="3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Ne. Ano. Jistěže.</a:t>
            </a:r>
            <a:endParaRPr lang="cs-CZ" sz="3300" b="1" dirty="0">
              <a:solidFill>
                <a:srgbClr val="FF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265473"/>
      </p:ext>
    </p:extLst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5154FD5-DF36-43D2-A587-D51D91969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457200"/>
            <a:ext cx="9001000" cy="523528"/>
          </a:xfrm>
        </p:spPr>
        <p:txBody>
          <a:bodyPr>
            <a:noAutofit/>
          </a:bodyPr>
          <a:lstStyle/>
          <a:p>
            <a:r>
              <a:rPr lang="cs-CZ" sz="3000" b="1" dirty="0">
                <a:latin typeface="Calibri" panose="020F0502020204030204" pitchFamily="34" charset="0"/>
                <a:cs typeface="Calibri" panose="020F0502020204030204" pitchFamily="34" charset="0"/>
              </a:rPr>
              <a:t>Věta jednočlenná převedená na dvojčlennou</a:t>
            </a:r>
            <a:endParaRPr lang="cs-CZ" sz="3000" dirty="0"/>
          </a:p>
        </p:txBody>
      </p:sp>
      <p:sp>
        <p:nvSpPr>
          <p:cNvPr id="14" name="Zástupný symbol pro obsah 13">
            <a:extLst>
              <a:ext uri="{FF2B5EF4-FFF2-40B4-BE49-F238E27FC236}">
                <a16:creationId xmlns:a16="http://schemas.microsoft.com/office/drawing/2014/main" id="{602B4883-17F5-4A6E-9FAB-6BF75CE84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2132856"/>
            <a:ext cx="4191000" cy="4191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Včera pršelo.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Bylo mi moc smutno.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 krbu zapraskalo.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Je vidět Sněžku.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Bolí mě v zádech.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Není mi dobře.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Venku hoří.</a:t>
            </a: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Zástupný symbol pro obsah 15">
            <a:extLst>
              <a:ext uri="{FF2B5EF4-FFF2-40B4-BE49-F238E27FC236}">
                <a16:creationId xmlns:a16="http://schemas.microsoft.com/office/drawing/2014/main" id="{8FB89664-B1D6-4422-A934-B20CD8957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132856"/>
            <a:ext cx="4343400" cy="4191744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Včera padal déšť.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Byla jsem moc smutná.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 krbu zapraskalo dříví.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Je vidět Sněžka.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Bolí mě záda.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Necítím se dobře.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Venku hoří dům.</a:t>
            </a:r>
          </a:p>
        </p:txBody>
      </p:sp>
    </p:spTree>
    <p:extLst>
      <p:ext uri="{BB962C8B-B14F-4D97-AF65-F5344CB8AC3E}">
        <p14:creationId xmlns:p14="http://schemas.microsoft.com/office/powerpoint/2010/main" val="2661893202"/>
      </p:ext>
    </p:extLst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5154FD5-DF36-43D2-A587-D51D91969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457200"/>
            <a:ext cx="9001000" cy="523528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Změna věty na větný ekvivalent</a:t>
            </a:r>
            <a:endParaRPr lang="cs-CZ" sz="4400" dirty="0"/>
          </a:p>
        </p:txBody>
      </p:sp>
      <p:sp>
        <p:nvSpPr>
          <p:cNvPr id="14" name="Zástupný symbol pro obsah 13">
            <a:extLst>
              <a:ext uri="{FF2B5EF4-FFF2-40B4-BE49-F238E27FC236}">
                <a16:creationId xmlns:a16="http://schemas.microsoft.com/office/drawing/2014/main" id="{602B4883-17F5-4A6E-9FAB-6BF75CE84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2132856"/>
            <a:ext cx="4191000" cy="4191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Zastavte!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Pojďte k oknům!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Dej pozor!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Napsal jsi to velmi dobře.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Podívej se!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Buďte ticho!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Přineste mi dvě kávy.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Nemluvte!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</a:p>
        </p:txBody>
      </p:sp>
      <p:sp>
        <p:nvSpPr>
          <p:cNvPr id="16" name="Zástupný symbol pro obsah 15">
            <a:extLst>
              <a:ext uri="{FF2B5EF4-FFF2-40B4-BE49-F238E27FC236}">
                <a16:creationId xmlns:a16="http://schemas.microsoft.com/office/drawing/2014/main" id="{8FB89664-B1D6-4422-A934-B20CD8957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132856"/>
            <a:ext cx="4343400" cy="4191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Zastavit!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K oknům!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Pozor!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Velmi dobře.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Hele!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Ticho!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Dvě kávy!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Pst!</a:t>
            </a:r>
          </a:p>
        </p:txBody>
      </p:sp>
    </p:spTree>
    <p:extLst>
      <p:ext uri="{BB962C8B-B14F-4D97-AF65-F5344CB8AC3E}">
        <p14:creationId xmlns:p14="http://schemas.microsoft.com/office/powerpoint/2010/main" val="3824176877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57200"/>
            <a:ext cx="8884096" cy="595536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Druhy Vět Podle postoje mluvčího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844824"/>
            <a:ext cx="8686800" cy="46805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oznamovací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- V létě pojedeme na dovolenou k moři.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tázací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-  Kam pojedeme v létě na dovolenou?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rozkazovací 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-  Pojeďme v létě na dovolenou k moři!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přací 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-  Kéž bychom jeli v létě na dovolenou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k moři!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Věty oznamovací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vyjadřují prosté sdělení, oznámení nebo informaci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píšeme za nimi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tečku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sloveso je ve způsobu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oznamovacím nebo podmiňovacím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Příklad: Maminka uvařila výborný oběd.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Teď bych si dal nějaký zákusek.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28600" y="260649"/>
            <a:ext cx="8686800" cy="648071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Věty tázací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28600" y="1340768"/>
            <a:ext cx="8686800" cy="537438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vyjadřují otázku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píšeme za nimi otazník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sloveso je ve způsobu oznamovacím nebo podmiňovacím</a:t>
            </a:r>
          </a:p>
          <a:p>
            <a:pPr marL="0" indent="0">
              <a:buNone/>
            </a:pP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otázka zjišťovací	-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odpověď  ano/ne</a:t>
            </a:r>
          </a:p>
          <a:p>
            <a:pPr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	</a:t>
            </a:r>
            <a:r>
              <a:rPr lang="cs-CZ" sz="26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Domluvil by ses anglick</a:t>
            </a:r>
            <a:r>
              <a:rPr lang="cs-CZ" sz="2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otázka doplňovací	-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odpověď doplňuje skutečnost</a:t>
            </a:r>
          </a:p>
          <a:p>
            <a:pPr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	</a:t>
            </a:r>
            <a:r>
              <a:rPr lang="cs-CZ" sz="26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Jakým cizím jazykem mluvíš?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otázka vylučovací 	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- v odpovědi vybereme jednu</a:t>
            </a:r>
          </a:p>
          <a:p>
            <a:pPr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z nabízených možností</a:t>
            </a:r>
          </a:p>
          <a:p>
            <a:pPr>
              <a:buNone/>
            </a:pPr>
            <a:r>
              <a:rPr lang="cs-CZ" sz="26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	Učíš se anglicky, nebo německy?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otázka řečnická 	-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zvláštní typ otázky, na kterou nečekáme 			                odpověď</a:t>
            </a:r>
          </a:p>
          <a:p>
            <a:pPr marL="0" indent="0">
              <a:buNone/>
            </a:pPr>
            <a:r>
              <a:rPr lang="cs-CZ" altLang="cs-CZ" sz="2600" i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	</a:t>
            </a:r>
            <a:r>
              <a:rPr lang="cs-CZ" altLang="cs-CZ" sz="26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Mohl by o tom snad někdo pochybovat?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dirty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Věty rozkazovací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685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vyjadřují rozkaz, zákaz nebo výzvu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píšeme za nimi tečku nebo vykřičník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sloveso je v rozkazovacím způsobu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Příklad: Učme se cizí jazyky.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Dostavte se do ředitelny.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Nikdy nepřecházej silnici na červenou!</a:t>
            </a:r>
          </a:p>
          <a:p>
            <a:pPr>
              <a:buNone/>
            </a:pPr>
            <a:r>
              <a:rPr lang="cs-CZ" dirty="0"/>
              <a:t>           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67544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Věty přací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916832"/>
            <a:ext cx="8686800" cy="46085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vyjadřují přání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píšeme za nimi tečku nebo vykřičník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sloveso je v oznamovacím nebo podmiňovacím způsobu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na začátku stojí částice</a:t>
            </a:r>
          </a:p>
          <a:p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Příklad:  Ať se vám dovolená vydaří.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Kéž bych vyhrál milión!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C45E6D-6CC2-42D4-9E1F-358FAAFF5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Věty zvolací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525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všechny druhy vět mohou vyjádřit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citové zaujetí autora → </a:t>
            </a:r>
            <a:r>
              <a:rPr lang="cs-CZ" sz="3000" b="1" u="sng" dirty="0">
                <a:latin typeface="Calibri" panose="020F0502020204030204" pitchFamily="34" charset="0"/>
                <a:cs typeface="Calibri" panose="020F0502020204030204" pitchFamily="34" charset="0"/>
              </a:rPr>
              <a:t>věty zvolací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píšeme za nimi vykřičník, za tázací větou otazník i vykřičník najednou</a:t>
            </a:r>
          </a:p>
          <a:p>
            <a:pPr>
              <a:buNone/>
            </a:pPr>
            <a:endParaRPr lang="cs-CZ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Příklad:</a:t>
            </a:r>
          </a:p>
          <a:p>
            <a:pPr>
              <a:buNone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To je dnes krásné počasí!</a:t>
            </a:r>
          </a:p>
          <a:p>
            <a:pPr>
              <a:buNone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Ach, to je peněz!</a:t>
            </a:r>
          </a:p>
          <a:p>
            <a:pPr>
              <a:buNone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Cos to udělal?!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303225"/>
          </a:xfrm>
        </p:spPr>
        <p:txBody>
          <a:bodyPr>
            <a:no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Urči druh vět podle postoje mluvčího a doplň znaménka za větami: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28596" y="1643050"/>
            <a:ext cx="4786346" cy="4454525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Jaké má být zítra počasí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Půjdeme zítra do ZOO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Nekrmte v ZOO zvířata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Je zakázáno krmit v ZOO zvířata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Nejvíce se mi líbí opice a sloni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Už se těším na cvičené lachtany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Kéž bych mohl vidět taky žirafy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V kolik hodin vyrazíme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To bude zážitek</a:t>
            </a:r>
          </a:p>
          <a:p>
            <a:pPr algn="just">
              <a:lnSpc>
                <a:spcPct val="120000"/>
              </a:lnSpc>
              <a:buNone/>
            </a:pPr>
            <a:endParaRPr lang="cs-CZ" sz="10800" dirty="0"/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357818" y="1643050"/>
            <a:ext cx="339565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tázací – doplňovací</a:t>
            </a:r>
          </a:p>
          <a:p>
            <a:pPr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tázací zjišťovací</a:t>
            </a:r>
          </a:p>
          <a:p>
            <a:pPr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 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rozkazovací</a:t>
            </a:r>
          </a:p>
          <a:p>
            <a:pPr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oznamovací</a:t>
            </a:r>
          </a:p>
          <a:p>
            <a:pPr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oznamovací</a:t>
            </a:r>
          </a:p>
          <a:p>
            <a:pPr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oznamovací</a:t>
            </a:r>
          </a:p>
          <a:p>
            <a:pPr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přací</a:t>
            </a:r>
          </a:p>
          <a:p>
            <a:pPr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tázací doplňovací</a:t>
            </a:r>
          </a:p>
          <a:p>
            <a:pPr>
              <a:buNone/>
            </a:pP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zvolací</a:t>
            </a:r>
          </a:p>
          <a:p>
            <a:pPr>
              <a:buNone/>
            </a:pPr>
            <a:endParaRPr lang="cs-CZ" sz="27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15">
            <a:extLst>
              <a:ext uri="{FF2B5EF4-FFF2-40B4-BE49-F238E27FC236}">
                <a16:creationId xmlns:a16="http://schemas.microsoft.com/office/drawing/2014/main" id="{A494992D-A4EC-4536-A455-4512EDEBC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4955381"/>
          </a:xfrm>
        </p:spPr>
        <p:txBody>
          <a:bodyPr>
            <a:normAutofit/>
          </a:bodyPr>
          <a:lstStyle/>
          <a:p>
            <a:pPr algn="ctr"/>
            <a:endParaRPr lang="cs-CZ" sz="6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6000" b="1" dirty="0">
                <a:latin typeface="Calibri" panose="020F0502020204030204" pitchFamily="34" charset="0"/>
                <a:cs typeface="Calibri" panose="020F0502020204030204" pitchFamily="34" charset="0"/>
              </a:rPr>
              <a:t>Věta jednočlenná, dvojčlenná, větný ekvivalent</a:t>
            </a:r>
          </a:p>
        </p:txBody>
      </p:sp>
    </p:spTree>
    <p:extLst>
      <p:ext uri="{BB962C8B-B14F-4D97-AF65-F5344CB8AC3E}">
        <p14:creationId xmlns:p14="http://schemas.microsoft.com/office/powerpoint/2010/main" val="580679827"/>
      </p:ext>
    </p:extLst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384</TotalTime>
  <Words>684</Words>
  <Application>Microsoft Office PowerPoint</Application>
  <PresentationFormat>Předvádění na obrazovce (4:3)</PresentationFormat>
  <Paragraphs>149</Paragraphs>
  <Slides>14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Calibri</vt:lpstr>
      <vt:lpstr>Franklin Gothic Book</vt:lpstr>
      <vt:lpstr>Franklin Gothic Medium</vt:lpstr>
      <vt:lpstr>Wingdings</vt:lpstr>
      <vt:lpstr>Wingdings 2</vt:lpstr>
      <vt:lpstr>Cesta</vt:lpstr>
      <vt:lpstr>Věty podle postoje mluvčího</vt:lpstr>
      <vt:lpstr>Druhy Vět Podle postoje mluvčího</vt:lpstr>
      <vt:lpstr>Věty oznamovací</vt:lpstr>
      <vt:lpstr>Věty tázací</vt:lpstr>
      <vt:lpstr>Věty rozkazovací</vt:lpstr>
      <vt:lpstr>Věty přací</vt:lpstr>
      <vt:lpstr>Věty zvolací</vt:lpstr>
      <vt:lpstr>Urči druh vět podle postoje mluvčího a doplň znaménka za větami:</vt:lpstr>
      <vt:lpstr>Prezentace aplikace PowerPoint</vt:lpstr>
      <vt:lpstr>Věta dvojčlenná</vt:lpstr>
      <vt:lpstr>Věta jednočlenná</vt:lpstr>
      <vt:lpstr>Větný ekvivalent</vt:lpstr>
      <vt:lpstr>Věta jednočlenná převedená na dvojčlennou</vt:lpstr>
      <vt:lpstr>Změna věty na větný ekvivalent</vt:lpstr>
    </vt:vector>
  </TitlesOfParts>
  <Company>Windows Xp Ultimate 2008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doma</dc:creator>
  <cp:lastModifiedBy>Světluše Pospíšilová</cp:lastModifiedBy>
  <cp:revision>43</cp:revision>
  <dcterms:created xsi:type="dcterms:W3CDTF">2014-01-04T18:09:59Z</dcterms:created>
  <dcterms:modified xsi:type="dcterms:W3CDTF">2021-01-12T19:22:24Z</dcterms:modified>
</cp:coreProperties>
</file>